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51" r:id="rId1"/>
    <p:sldMasterId id="2147485224" r:id="rId2"/>
  </p:sldMasterIdLst>
  <p:notesMasterIdLst>
    <p:notesMasterId r:id="rId11"/>
  </p:notesMasterIdLst>
  <p:sldIdLst>
    <p:sldId id="256" r:id="rId3"/>
    <p:sldId id="257" r:id="rId4"/>
    <p:sldId id="258" r:id="rId5"/>
    <p:sldId id="284" r:id="rId6"/>
    <p:sldId id="283" r:id="rId7"/>
    <p:sldId id="272" r:id="rId8"/>
    <p:sldId id="285" r:id="rId9"/>
    <p:sldId id="277" r:id="rId10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00"/>
    <a:srgbClr val="0000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8154" autoAdjust="0"/>
  </p:normalViewPr>
  <p:slideViewPr>
    <p:cSldViewPr>
      <p:cViewPr>
        <p:scale>
          <a:sx n="90" d="100"/>
          <a:sy n="90" d="100"/>
        </p:scale>
        <p:origin x="-32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20" d="100"/>
          <a:sy n="120" d="100"/>
        </p:scale>
        <p:origin x="-2364" y="-72"/>
      </p:cViewPr>
      <p:guideLst>
        <p:guide orient="horz" pos="2924"/>
        <p:guide pos="22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088" y="4410075"/>
            <a:ext cx="559752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latin typeface="Arial" charset="0"/>
              </a:defRPr>
            </a:lvl1pPr>
          </a:lstStyle>
          <a:p>
            <a:pPr>
              <a:defRPr/>
            </a:pPr>
            <a:fld id="{9EDA337E-E90C-4090-88AE-DF174861E8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987232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A6AC30F0-1A67-499D-BC3F-4E71451E5CD6}" type="slidenum">
              <a:rPr lang="en-US" sz="1200" smtClean="0">
                <a:latin typeface="Arial" pitchFamily="34" charset="0"/>
              </a:rPr>
              <a:pPr eaLnBrk="1" hangingPunct="1"/>
              <a:t>1</a:t>
            </a:fld>
            <a:endParaRPr lang="en-US" sz="1200" smtClean="0">
              <a:latin typeface="Arial" pitchFamily="34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9439D1EB-2A6B-42D3-B062-C1E901CA5DF6}" type="slidenum">
              <a:rPr lang="en-US" sz="1200" smtClean="0">
                <a:latin typeface="Arial" pitchFamily="34" charset="0"/>
              </a:rPr>
              <a:pPr eaLnBrk="1" hangingPunct="1"/>
              <a:t>2</a:t>
            </a:fld>
            <a:endParaRPr lang="en-US" sz="1200" smtClean="0">
              <a:latin typeface="Arial" pitchFamily="34" charset="0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5ABEA3AE-106F-4B42-9F28-F62E9AE3F6BC}" type="slidenum">
              <a:rPr lang="en-US" sz="1200" smtClean="0">
                <a:latin typeface="Arial" pitchFamily="34" charset="0"/>
              </a:rPr>
              <a:pPr eaLnBrk="1" hangingPunct="1"/>
              <a:t>3</a:t>
            </a:fld>
            <a:endParaRPr lang="en-US" sz="1200" smtClean="0">
              <a:latin typeface="Arial" pitchFamily="34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5ABEA3AE-106F-4B42-9F28-F62E9AE3F6BC}" type="slidenum">
              <a:rPr lang="en-US" sz="1200" smtClean="0">
                <a:latin typeface="Arial" pitchFamily="34" charset="0"/>
              </a:rPr>
              <a:pPr eaLnBrk="1" hangingPunct="1"/>
              <a:t>4</a:t>
            </a:fld>
            <a:endParaRPr lang="en-US" sz="1200" smtClean="0">
              <a:latin typeface="Arial" pitchFamily="34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C0980808-F025-4A26-B077-D945D3A9A4A6}" type="slidenum">
              <a:rPr lang="en-US" sz="1200" smtClean="0">
                <a:latin typeface="Arial" pitchFamily="34" charset="0"/>
              </a:rPr>
              <a:pPr eaLnBrk="1" hangingPunct="1"/>
              <a:t>6</a:t>
            </a:fld>
            <a:endParaRPr lang="en-US" sz="1200" smtClean="0">
              <a:latin typeface="Arial" pitchFamily="34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DA337E-E90C-4090-88AE-DF174861E85B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2559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8717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5236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873478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335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335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236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1353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94884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950239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548093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36072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93317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4724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4724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86479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3352800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xmlns="" val="13738161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46321075-1570-47B1-AB95-E0444FF681BD}" type="datetimeFigureOut">
              <a:rPr lang="en-US" smtClean="0"/>
              <a:pPr>
                <a:defRPr/>
              </a:pPr>
              <a:t>6/6/2014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A4F3CD91-A2EE-47E0-B8DA-D33B7EEA4AF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B8D094D-B056-4985-AC6D-BF96346A01F6}" type="datetime4">
              <a:rPr lang="en-US" smtClean="0"/>
              <a:pPr>
                <a:defRPr/>
              </a:pPr>
              <a:t>June 6, 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CFE7E73-CD4A-4DE3-8EC9-66E31EEAAD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6321075-1570-47B1-AB95-E0444FF681BD}" type="datetimeFigureOut">
              <a:rPr lang="en-US" smtClean="0"/>
              <a:pPr>
                <a:defRPr/>
              </a:pPr>
              <a:t>6/6/2014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265C763-29BD-4652-AA53-9B460B47D13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9E4EC2A-34E7-4551-9819-E6D59E50213E}" type="datetime4">
              <a:rPr lang="en-US" smtClean="0"/>
              <a:pPr>
                <a:defRPr/>
              </a:pPr>
              <a:t>June 6, 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936423F-A3FF-4186-BC42-6BEB03C4F80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2D99789-1BE4-4975-9DBC-37989851057B}" type="datetime4">
              <a:rPr lang="en-US" smtClean="0"/>
              <a:pPr>
                <a:defRPr/>
              </a:pPr>
              <a:t>June 6, 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FA40BA8-8E01-44B6-A751-D9DBFB40306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65F14C6-E6AA-4D07-97FA-B0DE7E257FB3}" type="datetime4">
              <a:rPr lang="en-US" smtClean="0"/>
              <a:pPr>
                <a:defRPr/>
              </a:pPr>
              <a:t>June 6, 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BDFC3D6-FADF-416B-9D0A-73B5E6DEC7C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1085EDD-4D52-486A-8E6B-31DD2864D977}" type="datetime4">
              <a:rPr lang="en-US" smtClean="0"/>
              <a:pPr>
                <a:defRPr/>
              </a:pPr>
              <a:t>June 6, 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4BF613B-E8C0-442C-8BE3-B58AFB996C8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>
              <a:defRPr/>
            </a:pPr>
            <a:fld id="{6E186804-91DE-40E1-9D33-7C9704676E88}" type="datetime1">
              <a:rPr lang="en-US" smtClean="0"/>
              <a:pPr>
                <a:defRPr/>
              </a:pPr>
              <a:t>6/6/2014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30D8B23-E75D-412F-AE25-EBE84054D8F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46321075-1570-47B1-AB95-E0444FF681BD}" type="datetimeFigureOut">
              <a:rPr lang="en-US" smtClean="0"/>
              <a:pPr>
                <a:defRPr/>
              </a:pPr>
              <a:t>6/6/2014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1F193BD1-8C78-49C9-9B91-00B43BB4A71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AD9922D-DD9C-4292-B264-65E5F49779A2}" type="datetime4">
              <a:rPr lang="en-US" smtClean="0"/>
              <a:pPr>
                <a:defRPr/>
              </a:pPr>
              <a:t>June 6, 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D995DA2-00C3-474C-9937-347C3ECB0A8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11A9A9F-18A3-4E41-87EC-69D5A692C9E9}" type="datetime4">
              <a:rPr lang="en-US" smtClean="0"/>
              <a:pPr>
                <a:defRPr/>
              </a:pPr>
              <a:t>June 6, 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DE510D3-E8F1-4325-B8B8-2EE5D9B8C83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33528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xmlns="" val="3789703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1600200"/>
          </a:xfrm>
          <a:prstGeom prst="rect">
            <a:avLst/>
          </a:prstGeom>
          <a:solidFill>
            <a:srgbClr val="003A6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>
              <a:latin typeface="Arial" pitchFamily="34" charset="0"/>
              <a:ea typeface="ヒラギノ角ゴ Pro W3"/>
              <a:cs typeface="ヒラギノ角ゴ Pro W3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72400" y="5715000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200" r:id="rId1"/>
    <p:sldLayoutId id="2147485201" r:id="rId2"/>
    <p:sldLayoutId id="2147485202" r:id="rId3"/>
    <p:sldLayoutId id="2147485203" r:id="rId4"/>
    <p:sldLayoutId id="2147485204" r:id="rId5"/>
    <p:sldLayoutId id="2147485205" r:id="rId6"/>
    <p:sldLayoutId id="2147485206" r:id="rId7"/>
    <p:sldLayoutId id="2147485207" r:id="rId8"/>
    <p:sldLayoutId id="2147485208" r:id="rId9"/>
    <p:sldLayoutId id="2147485209" r:id="rId10"/>
    <p:sldLayoutId id="2147485210" r:id="rId11"/>
    <p:sldLayoutId id="214748521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50000"/>
        </a:spcAft>
        <a:buClr>
          <a:srgbClr val="CF7600"/>
        </a:buClr>
        <a:buChar char="•"/>
        <a:defRPr sz="2400">
          <a:solidFill>
            <a:srgbClr val="003A6D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50000"/>
        </a:spcAft>
        <a:buClr>
          <a:srgbClr val="CF7600"/>
        </a:buClr>
        <a:buChar char="–"/>
        <a:defRPr sz="2000">
          <a:solidFill>
            <a:srgbClr val="003A6D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0"/>
        </a:spcBef>
        <a:spcAft>
          <a:spcPct val="50000"/>
        </a:spcAft>
        <a:buClr>
          <a:srgbClr val="CF7600"/>
        </a:buClr>
        <a:buChar char="•"/>
        <a:defRPr sz="2000">
          <a:solidFill>
            <a:srgbClr val="003A6D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0"/>
        </a:spcBef>
        <a:spcAft>
          <a:spcPct val="50000"/>
        </a:spcAft>
        <a:buClr>
          <a:srgbClr val="CF7600"/>
        </a:buClr>
        <a:buChar char="–"/>
        <a:defRPr sz="2000">
          <a:solidFill>
            <a:srgbClr val="003A6D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0"/>
        </a:spcBef>
        <a:spcAft>
          <a:spcPct val="50000"/>
        </a:spcAft>
        <a:buClr>
          <a:srgbClr val="CF7600"/>
        </a:buClr>
        <a:buChar char="»"/>
        <a:defRPr sz="2000">
          <a:solidFill>
            <a:srgbClr val="003A6D"/>
          </a:solidFill>
          <a:latin typeface="+mn-lt"/>
          <a:cs typeface="+mn-cs"/>
        </a:defRPr>
      </a:lvl5pPr>
      <a:lvl6pPr marL="2514600" indent="-228600" algn="l" rtl="0" fontAlgn="base">
        <a:spcBef>
          <a:spcPct val="0"/>
        </a:spcBef>
        <a:spcAft>
          <a:spcPct val="50000"/>
        </a:spcAft>
        <a:buClr>
          <a:srgbClr val="CF7600"/>
        </a:buClr>
        <a:buChar char="»"/>
        <a:defRPr sz="2000">
          <a:solidFill>
            <a:srgbClr val="003A6D"/>
          </a:solidFill>
          <a:latin typeface="+mn-lt"/>
          <a:cs typeface="+mn-cs"/>
        </a:defRPr>
      </a:lvl6pPr>
      <a:lvl7pPr marL="2971800" indent="-228600" algn="l" rtl="0" fontAlgn="base">
        <a:spcBef>
          <a:spcPct val="0"/>
        </a:spcBef>
        <a:spcAft>
          <a:spcPct val="50000"/>
        </a:spcAft>
        <a:buClr>
          <a:srgbClr val="CF7600"/>
        </a:buClr>
        <a:buChar char="»"/>
        <a:defRPr sz="2000">
          <a:solidFill>
            <a:srgbClr val="003A6D"/>
          </a:solidFill>
          <a:latin typeface="+mn-lt"/>
          <a:cs typeface="+mn-cs"/>
        </a:defRPr>
      </a:lvl7pPr>
      <a:lvl8pPr marL="3429000" indent="-228600" algn="l" rtl="0" fontAlgn="base">
        <a:spcBef>
          <a:spcPct val="0"/>
        </a:spcBef>
        <a:spcAft>
          <a:spcPct val="50000"/>
        </a:spcAft>
        <a:buClr>
          <a:srgbClr val="CF7600"/>
        </a:buClr>
        <a:buChar char="»"/>
        <a:defRPr sz="2000">
          <a:solidFill>
            <a:srgbClr val="003A6D"/>
          </a:solidFill>
          <a:latin typeface="+mn-lt"/>
          <a:cs typeface="+mn-cs"/>
        </a:defRPr>
      </a:lvl8pPr>
      <a:lvl9pPr marL="3886200" indent="-228600" algn="l" rtl="0" fontAlgn="base">
        <a:spcBef>
          <a:spcPct val="0"/>
        </a:spcBef>
        <a:spcAft>
          <a:spcPct val="50000"/>
        </a:spcAft>
        <a:buClr>
          <a:srgbClr val="CF7600"/>
        </a:buClr>
        <a:buChar char="»"/>
        <a:defRPr sz="2000">
          <a:solidFill>
            <a:srgbClr val="003A6D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6/6/2014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25" r:id="rId1"/>
    <p:sldLayoutId id="2147485226" r:id="rId2"/>
    <p:sldLayoutId id="2147485227" r:id="rId3"/>
    <p:sldLayoutId id="2147485228" r:id="rId4"/>
    <p:sldLayoutId id="2147485229" r:id="rId5"/>
    <p:sldLayoutId id="2147485230" r:id="rId6"/>
    <p:sldLayoutId id="2147485231" r:id="rId7"/>
    <p:sldLayoutId id="2147485232" r:id="rId8"/>
    <p:sldLayoutId id="2147485233" r:id="rId9"/>
    <p:sldLayoutId id="2147485234" r:id="rId10"/>
    <p:sldLayoutId id="2147485235" r:id="rId11"/>
    <p:sldLayoutId id="2147485236" r:id="rId12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809625"/>
            <a:ext cx="8991600" cy="4219575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 cap="none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en-US" sz="4000" b="1" i="1" cap="none" dirty="0" err="1" smtClean="0">
                <a:solidFill>
                  <a:schemeClr val="bg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Claim</a:t>
            </a:r>
            <a:r>
              <a:rPr lang="en-US" sz="4000" b="1" cap="none" dirty="0" err="1" smtClean="0">
                <a:solidFill>
                  <a:schemeClr val="bg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SAVE</a:t>
            </a:r>
            <a:endParaRPr lang="en-US" b="1" dirty="0">
              <a:solidFill>
                <a:schemeClr val="bg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5" name="Picture 11" descr="HRGI_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24600" y="881132"/>
            <a:ext cx="2366963" cy="1033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5" descr="S:\LOGOS\FedMe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762000"/>
            <a:ext cx="2714625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048765"/>
            <a:ext cx="7848600" cy="5443537"/>
          </a:xfrm>
        </p:spPr>
        <p:txBody>
          <a:bodyPr rtlCol="0">
            <a:normAutofit/>
          </a:bodyPr>
          <a:lstStyle/>
          <a:p>
            <a:pPr lvl="1">
              <a:buClr>
                <a:schemeClr val="accent2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US" sz="19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FedMed/</a:t>
            </a:r>
            <a:r>
              <a:rPr lang="en-US" sz="1900" dirty="0" err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HRGi</a:t>
            </a:r>
            <a:r>
              <a:rPr lang="en-US" sz="19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, is a </a:t>
            </a:r>
            <a:r>
              <a:rPr lang="en-US" sz="19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privately-held cost-containment </a:t>
            </a:r>
            <a:r>
              <a:rPr lang="en-US" sz="19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company headquartered in Gaithersburg, </a:t>
            </a:r>
            <a:r>
              <a:rPr lang="en-US" sz="19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Maryland, </a:t>
            </a:r>
            <a:r>
              <a:rPr lang="en-US" sz="19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with an operations center located in Orange County, </a:t>
            </a:r>
            <a:r>
              <a:rPr lang="en-US" sz="19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California</a:t>
            </a:r>
          </a:p>
          <a:p>
            <a:pPr lvl="1">
              <a:buClr>
                <a:schemeClr val="accent2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US" sz="19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Our </a:t>
            </a:r>
            <a:r>
              <a:rPr lang="en-US" sz="19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core products include a </a:t>
            </a:r>
            <a:r>
              <a:rPr lang="en-US" sz="19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proprietary  Group Health, Auto and Workers’ Compensation Fee </a:t>
            </a:r>
            <a:r>
              <a:rPr lang="en-US" sz="19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Negotiation </a:t>
            </a:r>
            <a:r>
              <a:rPr lang="en-US" sz="19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Company, as well as, a National Group Health Supplemental PPO network</a:t>
            </a:r>
            <a:endParaRPr lang="en-US" sz="1900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lvl="1"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US" sz="1900" dirty="0" err="1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FedMed</a:t>
            </a:r>
            <a:r>
              <a:rPr lang="en-US" sz="19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was established in 2000 and is headquartered in Gaithersburg, Maryland</a:t>
            </a:r>
          </a:p>
          <a:p>
            <a:pPr lvl="1"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US" sz="1900" dirty="0" err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HRGi</a:t>
            </a:r>
            <a:r>
              <a:rPr lang="en-US" sz="19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was founded in </a:t>
            </a:r>
            <a:r>
              <a:rPr lang="en-US" sz="19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1996, and is located in Orange County, California</a:t>
            </a:r>
          </a:p>
          <a:p>
            <a:pPr lvl="1"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US" sz="1900" dirty="0" err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HRGi</a:t>
            </a:r>
            <a:r>
              <a:rPr lang="en-US" sz="19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9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was acquired from the Principal Financial Group by FedMed on 1/1/2011</a:t>
            </a:r>
          </a:p>
          <a:p>
            <a:pPr lvl="1"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US" sz="19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Over 40 million Americans have access to FedMed/</a:t>
            </a:r>
            <a:r>
              <a:rPr lang="en-US" sz="1900" dirty="0" err="1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HRGi’s</a:t>
            </a:r>
            <a:r>
              <a:rPr lang="en-US" sz="19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products and services</a:t>
            </a:r>
          </a:p>
          <a:p>
            <a:pPr lvl="1" eaLnBrk="1" fontAlgn="auto" hangingPunct="1"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Our clients include National Insurance Carriers, TPAs, Regional Health Plans, BCBS Organizations, Labor Funds, Employer Groups, Bill Review Companies, and other Specialty Insurance Companies</a:t>
            </a:r>
            <a:endParaRPr lang="en-US" sz="1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2286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200" b="1" i="1" cap="none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FedMed/</a:t>
            </a:r>
            <a:r>
              <a:rPr lang="en-US" sz="3200" b="1" i="1" cap="none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HRGi</a:t>
            </a:r>
            <a:endParaRPr lang="en-US" sz="3200" b="1" cap="none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126606"/>
            <a:ext cx="1676400" cy="731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143000"/>
            <a:ext cx="8001000" cy="4791075"/>
          </a:xfrm>
        </p:spPr>
        <p:txBody>
          <a:bodyPr>
            <a:normAutofit/>
          </a:bodyPr>
          <a:lstStyle/>
          <a:p>
            <a:pPr lvl="1">
              <a:lnSpc>
                <a:spcPct val="90000"/>
              </a:lnSpc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endParaRPr lang="en-US" sz="2000" b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lvl="1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 err="1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HRGi's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case by case 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“</a:t>
            </a:r>
            <a:r>
              <a:rPr lang="en-US" sz="2000" i="1" dirty="0" err="1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Claim</a:t>
            </a:r>
            <a:r>
              <a:rPr lang="en-US" sz="2000" dirty="0" err="1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SAVE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” fee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negotiation product maintains an average overall savings of 29% on facility 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claims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and 41% average savings on professional 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claims</a:t>
            </a:r>
          </a:p>
          <a:p>
            <a:pPr lvl="1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endParaRPr lang="en-US" sz="2000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lvl="1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 err="1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HRGi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successfully negotiates an average of 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60-65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% of all 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claims received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for fee 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negotiation</a:t>
            </a:r>
          </a:p>
          <a:p>
            <a:pPr lvl="1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endParaRPr lang="en-US" sz="2000" dirty="0" smtClean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lvl="1"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Long-tenured and 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highly skilled </a:t>
            </a:r>
            <a:r>
              <a:rPr lang="en-US" sz="2000" dirty="0" err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HRGi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negotiators have developed numerous positive relationships with providers nationally 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that continue to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lead to ongoing 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successful and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non-confrontational negotiation results</a:t>
            </a:r>
          </a:p>
          <a:p>
            <a:pPr marL="393192" lvl="1" indent="0">
              <a:lnSpc>
                <a:spcPct val="90000"/>
              </a:lnSpc>
              <a:buNone/>
              <a:defRPr/>
            </a:pPr>
            <a:endParaRPr lang="en-US" sz="7200" b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229600" cy="6858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200" b="1" cap="none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Fee Negotiation Highlights</a:t>
            </a:r>
            <a:endParaRPr lang="en-US" sz="32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126606"/>
            <a:ext cx="1676400" cy="731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8534400" cy="4791075"/>
          </a:xfrm>
        </p:spPr>
        <p:txBody>
          <a:bodyPr>
            <a:normAutofit fontScale="25000" lnSpcReduction="20000"/>
          </a:bodyPr>
          <a:lstStyle/>
          <a:p>
            <a:pPr lvl="1">
              <a:lnSpc>
                <a:spcPct val="120000"/>
              </a:lnSpc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sz="72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Most traditional fee negotiation programs rely exclusively on run-of-the-mill fax programs based on Medicare Plus fee schedules to negotiate small to mid-size </a:t>
            </a:r>
            <a:r>
              <a:rPr lang="en-US" sz="72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claims, </a:t>
            </a:r>
            <a:r>
              <a:rPr lang="en-US" sz="72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and only use a person-to-person phone call to negotiate </a:t>
            </a:r>
            <a:r>
              <a:rPr lang="en-US" sz="72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claims with </a:t>
            </a:r>
            <a:r>
              <a:rPr lang="en-US" sz="72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a high </a:t>
            </a:r>
            <a:r>
              <a:rPr lang="en-US" sz="72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billed charge </a:t>
            </a:r>
            <a:r>
              <a:rPr lang="en-US" sz="72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threshold.  </a:t>
            </a:r>
            <a:r>
              <a:rPr lang="en-US" sz="7200" dirty="0" err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HRGi</a:t>
            </a:r>
            <a:r>
              <a:rPr lang="en-US" sz="72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uses our proprietary software, </a:t>
            </a:r>
            <a:r>
              <a:rPr lang="en-US" sz="7200" i="1" dirty="0" err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Claim</a:t>
            </a:r>
            <a:r>
              <a:rPr lang="en-US" sz="7200" dirty="0" err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SAVE</a:t>
            </a:r>
            <a:r>
              <a:rPr lang="en-US" sz="72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, to target all </a:t>
            </a:r>
            <a:r>
              <a:rPr lang="en-US" sz="72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claims </a:t>
            </a:r>
            <a:r>
              <a:rPr lang="en-US" sz="72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with </a:t>
            </a:r>
            <a:r>
              <a:rPr lang="en-US" sz="72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high </a:t>
            </a:r>
            <a:r>
              <a:rPr lang="en-US" sz="72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savings potential for negotiation.  Only low-yield claims are potentially faxed for settlement. The overwhelming majority of negotiations by </a:t>
            </a:r>
            <a:r>
              <a:rPr lang="en-US" sz="7200" dirty="0" err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HRGi</a:t>
            </a:r>
            <a:r>
              <a:rPr lang="en-US" sz="72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are conducted person-to-person. Our model results in deeper discounts and virtually zero provider </a:t>
            </a:r>
            <a:r>
              <a:rPr lang="en-US" sz="72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disputes</a:t>
            </a:r>
          </a:p>
          <a:p>
            <a:pPr lvl="1">
              <a:lnSpc>
                <a:spcPct val="120000"/>
              </a:lnSpc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endParaRPr lang="en-US" sz="7200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lvl="1">
              <a:lnSpc>
                <a:spcPct val="120000"/>
              </a:lnSpc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sz="7200" i="1" dirty="0" err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Claim</a:t>
            </a:r>
            <a:r>
              <a:rPr lang="en-US" sz="7200" dirty="0" err="1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SAVE</a:t>
            </a:r>
            <a:r>
              <a:rPr lang="en-US" sz="72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72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analyzes all </a:t>
            </a:r>
            <a:r>
              <a:rPr lang="en-US" sz="72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incoming </a:t>
            </a:r>
            <a:r>
              <a:rPr lang="en-US" sz="72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claims, </a:t>
            </a:r>
            <a:r>
              <a:rPr lang="en-US" sz="72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using proprietary algorithms,  to pinpoint those with the greatest savings potential, so we can apply our time-honored negotiation strategies to the most appropriate </a:t>
            </a:r>
            <a:r>
              <a:rPr lang="en-US" sz="72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claims </a:t>
            </a:r>
            <a:r>
              <a:rPr lang="en-US" sz="72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and provide greater </a:t>
            </a:r>
            <a:r>
              <a:rPr lang="en-US" sz="72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savings</a:t>
            </a:r>
          </a:p>
          <a:p>
            <a:pPr lvl="1">
              <a:lnSpc>
                <a:spcPct val="120000"/>
              </a:lnSpc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endParaRPr lang="en-US" sz="7200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lvl="1">
              <a:lnSpc>
                <a:spcPct val="120000"/>
              </a:lnSpc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sz="72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Every incoming claim </a:t>
            </a:r>
            <a:r>
              <a:rPr lang="en-US" sz="72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is scored for a savings yield using historical experience, billed amount, provider type, specialty, geographic location, and other factors, which facilitates a strategic approach to negotiating settlements with </a:t>
            </a:r>
            <a:r>
              <a:rPr lang="en-US" sz="7200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providers</a:t>
            </a:r>
            <a:endParaRPr lang="en-US" sz="8000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marL="393192" lvl="1" indent="0">
              <a:lnSpc>
                <a:spcPct val="90000"/>
              </a:lnSpc>
              <a:buNone/>
              <a:defRPr/>
            </a:pPr>
            <a:endParaRPr lang="en-US" sz="7200" b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229600" cy="6858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200" b="1" cap="none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Fee Negotiation Highlights</a:t>
            </a:r>
            <a:endParaRPr lang="en-US" sz="3200" b="1" dirty="0" smtClean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126606"/>
            <a:ext cx="1676400" cy="731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8654042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267201"/>
          </a:xfrm>
        </p:spPr>
        <p:txBody>
          <a:bodyPr>
            <a:normAutofit/>
          </a:bodyPr>
          <a:lstStyle/>
          <a:p>
            <a:pPr>
              <a:buClr>
                <a:schemeClr val="accent2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Industry-leading technology and strategic approaches to negotiation keep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</a:rPr>
              <a:t>HRGi's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 turnaround 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</a:rPr>
              <a:t>times (TAT)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low at an average of 2.5 days with over 90% of 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</a:rPr>
              <a:t>claims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closed within 4 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</a:rPr>
              <a:t>days</a:t>
            </a:r>
          </a:p>
          <a:p>
            <a:pPr>
              <a:buClr>
                <a:schemeClr val="accent2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Clr>
                <a:schemeClr val="accent2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</a:rPr>
              <a:t>All </a:t>
            </a:r>
            <a:r>
              <a:rPr lang="en-US" sz="1800" dirty="0" err="1" smtClean="0">
                <a:solidFill>
                  <a:schemeClr val="accent2">
                    <a:lumMod val="75000"/>
                  </a:schemeClr>
                </a:solidFill>
              </a:rPr>
              <a:t>HRGi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</a:rPr>
              <a:t> negotiations are digitally recorded, with the providers' knowledge, and the details of each settlement are covered both verbally and in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writing.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</a:rPr>
              <a:t>HRGi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 also retains digital recordings on 100% of negotiation telephone calls for a minimum of 7 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</a:rPr>
              <a:t>years</a:t>
            </a:r>
            <a:endParaRPr lang="en-US" sz="1800" dirty="0">
              <a:solidFill>
                <a:schemeClr val="accent2">
                  <a:lumMod val="75000"/>
                </a:schemeClr>
              </a:solidFill>
            </a:endParaRPr>
          </a:p>
          <a:p>
            <a:pPr marL="109728" indent="0">
              <a:buClr>
                <a:schemeClr val="accent2">
                  <a:lumMod val="75000"/>
                </a:schemeClr>
              </a:buClr>
              <a:buSzPct val="100000"/>
              <a:buNone/>
            </a:pPr>
            <a:endParaRPr lang="en-US" sz="1800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Clr>
                <a:schemeClr val="accent2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All settlements over a certain threshold, which is determined jointly with the Client, are also signed by an authorized representative of the provider</a:t>
            </a:r>
          </a:p>
          <a:p>
            <a:pPr>
              <a:buClr>
                <a:schemeClr val="accent2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Clr>
                <a:schemeClr val="accent2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</a:rPr>
              <a:t>These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practices allow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</a:rPr>
              <a:t>HRGi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 to maintain a discount reversal rate of less than 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</a:rPr>
              <a:t>one quarter of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one percent 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</a:rPr>
              <a:t>on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all negotiated savings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304800"/>
            <a:ext cx="8229600" cy="792162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 Negotiation Highlights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126606"/>
            <a:ext cx="1676400" cy="731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0910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title"/>
          </p:nvPr>
        </p:nvSpPr>
        <p:spPr>
          <a:xfrm>
            <a:off x="690563" y="304800"/>
            <a:ext cx="7772400" cy="11430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b="1" cap="none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Protection from Provider Pushback and Litigation</a:t>
            </a:r>
          </a:p>
        </p:txBody>
      </p:sp>
      <p:sp>
        <p:nvSpPr>
          <p:cNvPr id="21507" name="Rectangle 4"/>
          <p:cNvSpPr txBox="1">
            <a:spLocks noChangeArrowheads="1"/>
          </p:cNvSpPr>
          <p:nvPr/>
        </p:nvSpPr>
        <p:spPr bwMode="auto">
          <a:xfrm>
            <a:off x="827087" y="1447800"/>
            <a:ext cx="7478713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Aft>
                <a:spcPct val="50000"/>
              </a:spcAft>
              <a:buClr>
                <a:schemeClr val="accent2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+mn-lt"/>
                <a:cs typeface="Arial" pitchFamily="34" charset="0"/>
              </a:rPr>
              <a:t>Given the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  <a:latin typeface="+mn-lt"/>
                <a:cs typeface="Arial" pitchFamily="34" charset="0"/>
              </a:rPr>
              <a:t>HRGi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+mn-lt"/>
                <a:cs typeface="Arial" pitchFamily="34" charset="0"/>
              </a:rPr>
              <a:t> business model of obtaining written sign-offs and/or digitally-recorded calls on all 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  <a:latin typeface="+mn-lt"/>
                <a:cs typeface="Arial" pitchFamily="34" charset="0"/>
              </a:rPr>
              <a:t>claim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+mn-lt"/>
                <a:cs typeface="Arial" pitchFamily="34" charset="0"/>
              </a:rPr>
              <a:t>negotiations, our clients experience provider dispute levels 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  <a:latin typeface="+mn-lt"/>
                <a:cs typeface="Arial" pitchFamily="34" charset="0"/>
              </a:rPr>
              <a:t>at an industry-leading rate of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+mn-lt"/>
                <a:cs typeface="Arial" pitchFamily="34" charset="0"/>
              </a:rPr>
              <a:t>less than ¼ of 1%</a:t>
            </a:r>
          </a:p>
          <a:p>
            <a:pPr eaLnBrk="1" hangingPunct="1">
              <a:spcAft>
                <a:spcPct val="50000"/>
              </a:spcAft>
              <a:buClr>
                <a:schemeClr val="accent2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  <a:latin typeface="+mn-lt"/>
                <a:cs typeface="Arial" pitchFamily="34" charset="0"/>
              </a:rPr>
              <a:t>Details of </a:t>
            </a:r>
            <a:r>
              <a:rPr lang="en-US" sz="1800" dirty="0" err="1" smtClean="0">
                <a:solidFill>
                  <a:schemeClr val="accent2">
                    <a:lumMod val="75000"/>
                  </a:schemeClr>
                </a:solidFill>
                <a:latin typeface="+mn-lt"/>
                <a:cs typeface="Arial" pitchFamily="34" charset="0"/>
              </a:rPr>
              <a:t>HRGi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  <a:latin typeface="+mn-lt"/>
                <a:cs typeface="Arial" pitchFamily="34" charset="0"/>
              </a:rPr>
              <a:t> settlements are covered both verbally on digitally recorded calls and in writing</a:t>
            </a:r>
          </a:p>
          <a:p>
            <a:pPr eaLnBrk="1" hangingPunct="1">
              <a:spcAft>
                <a:spcPct val="50000"/>
              </a:spcAft>
              <a:buClr>
                <a:schemeClr val="accent2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US" sz="1800" dirty="0" err="1" smtClean="0">
                <a:solidFill>
                  <a:schemeClr val="accent2">
                    <a:lumMod val="75000"/>
                  </a:schemeClr>
                </a:solidFill>
                <a:latin typeface="+mn-lt"/>
                <a:cs typeface="Arial" pitchFamily="34" charset="0"/>
              </a:rPr>
              <a:t>HRGi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  <a:latin typeface="+mn-lt"/>
                <a:cs typeface="Arial" pitchFamily="34" charset="0"/>
              </a:rPr>
              <a:t> retains digital recordings on 100% of fee negotiation telephone calls for a minimum of 7 years</a:t>
            </a:r>
          </a:p>
          <a:p>
            <a:pPr eaLnBrk="1" hangingPunct="1">
              <a:spcAft>
                <a:spcPct val="50000"/>
              </a:spcAft>
              <a:buClr>
                <a:schemeClr val="accent2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+mn-lt"/>
                <a:cs typeface="Arial" pitchFamily="34" charset="0"/>
              </a:rPr>
              <a:t>All settlements over a certain savings threshold, which is determined jointly with the Client, are signed by an authorized representative of the 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  <a:latin typeface="+mn-lt"/>
                <a:cs typeface="Arial" pitchFamily="34" charset="0"/>
              </a:rPr>
              <a:t>provider</a:t>
            </a:r>
          </a:p>
          <a:p>
            <a:pPr eaLnBrk="1" hangingPunct="1">
              <a:spcAft>
                <a:spcPct val="50000"/>
              </a:spcAft>
              <a:buClr>
                <a:schemeClr val="accent2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  <a:latin typeface="+mn-lt"/>
                <a:cs typeface="Arial" pitchFamily="34" charset="0"/>
              </a:rPr>
              <a:t>In the unlikely event of a provider dispute, </a:t>
            </a:r>
            <a:r>
              <a:rPr lang="en-US" sz="1800" dirty="0" err="1" smtClean="0">
                <a:solidFill>
                  <a:schemeClr val="accent2">
                    <a:lumMod val="75000"/>
                  </a:schemeClr>
                </a:solidFill>
                <a:latin typeface="+mn-lt"/>
                <a:cs typeface="Arial" pitchFamily="34" charset="0"/>
              </a:rPr>
              <a:t>HRGi’s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  <a:latin typeface="+mn-lt"/>
                <a:cs typeface="Arial" pitchFamily="34" charset="0"/>
              </a:rPr>
              <a:t> Customer Service team would work with the client towards a resolution, utilizing the written settlement and/or recorded call</a:t>
            </a:r>
            <a:endParaRPr lang="en-US" sz="1800" b="1" dirty="0" smtClean="0">
              <a:latin typeface="+mn-lt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spcAft>
                <a:spcPct val="50000"/>
              </a:spcAft>
              <a:buClr>
                <a:srgbClr val="CF7600"/>
              </a:buClr>
              <a:buFontTx/>
              <a:buChar char="•"/>
              <a:defRPr/>
            </a:pPr>
            <a:endParaRPr lang="en-US" sz="2000" dirty="0" smtClean="0">
              <a:latin typeface="Arial Narrow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126606"/>
            <a:ext cx="1676400" cy="731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Supplemental Wrap Networks</a:t>
            </a:r>
            <a:endParaRPr lang="en-US" sz="32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1"/>
          <p:cNvSpPr txBox="1">
            <a:spLocks/>
          </p:cNvSpPr>
          <p:nvPr/>
        </p:nvSpPr>
        <p:spPr>
          <a:xfrm>
            <a:off x="457200" y="1481470"/>
            <a:ext cx="8229600" cy="4267201"/>
          </a:xfrm>
          <a:prstGeom prst="rect">
            <a:avLst/>
          </a:prstGeom>
        </p:spPr>
        <p:txBody>
          <a:bodyPr vert="horz" rtlCol="0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fontAlgn="auto">
              <a:buClr>
                <a:schemeClr val="accent2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800" i="1" dirty="0" err="1">
                <a:solidFill>
                  <a:schemeClr val="accent2">
                    <a:lumMod val="75000"/>
                  </a:schemeClr>
                </a:solidFill>
              </a:rPr>
              <a:t>Claim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</a:rPr>
              <a:t>SAVE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 positions fee negotiation as the 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</a:rPr>
              <a:t>primary cost containment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solution and supplemental 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</a:rPr>
              <a:t>wrap networks,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including the FedMed proprietary direct 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</a:rPr>
              <a:t>network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, as secondary behind 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</a:rPr>
              <a:t>fee negotiation</a:t>
            </a:r>
          </a:p>
          <a:p>
            <a:pPr marL="109728" indent="0" fontAlgn="auto">
              <a:buClr>
                <a:schemeClr val="accent2">
                  <a:lumMod val="75000"/>
                </a:schemeClr>
              </a:buClr>
              <a:buSzPct val="100000"/>
              <a:buNone/>
            </a:pPr>
            <a:endParaRPr lang="en-US" sz="1800" dirty="0">
              <a:solidFill>
                <a:schemeClr val="accent2">
                  <a:lumMod val="75000"/>
                </a:schemeClr>
              </a:solidFill>
            </a:endParaRPr>
          </a:p>
          <a:p>
            <a:pPr fontAlgn="auto">
              <a:buClr>
                <a:schemeClr val="accent2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800" dirty="0" err="1" smtClean="0">
                <a:solidFill>
                  <a:schemeClr val="accent2">
                    <a:lumMod val="75000"/>
                  </a:schemeClr>
                </a:solidFill>
              </a:rPr>
              <a:t>HRGi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</a:rPr>
              <a:t> provides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a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</a:rPr>
              <a:t>ccess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to over 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</a:rPr>
              <a:t>500,000 unique providers nationally via the FedMed network and supplemental network partners</a:t>
            </a:r>
            <a:endParaRPr lang="en-US" sz="1800" dirty="0">
              <a:solidFill>
                <a:schemeClr val="accent2">
                  <a:lumMod val="75000"/>
                </a:schemeClr>
              </a:solidFill>
            </a:endParaRPr>
          </a:p>
          <a:p>
            <a:pPr fontAlgn="auto">
              <a:buClr>
                <a:schemeClr val="accent2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endParaRPr lang="en-US" sz="18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fontAlgn="auto">
              <a:buClr>
                <a:schemeClr val="accent2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</a:rPr>
              <a:t>Average overall network savings is between 20-25% for facility claims, </a:t>
            </a:r>
            <a:r>
              <a:rPr lang="en-US" sz="1800" smtClean="0">
                <a:solidFill>
                  <a:schemeClr val="accent2">
                    <a:lumMod val="75000"/>
                  </a:schemeClr>
                </a:solidFill>
              </a:rPr>
              <a:t>and 25-28% 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</a:rPr>
              <a:t>for professional claims</a:t>
            </a:r>
          </a:p>
          <a:p>
            <a:pPr fontAlgn="auto">
              <a:buClr>
                <a:schemeClr val="accent2">
                  <a:lumMod val="75000"/>
                </a:schemeClr>
              </a:buClr>
              <a:buSzPct val="100000"/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accent2">
                  <a:lumMod val="75000"/>
                </a:schemeClr>
              </a:solidFill>
            </a:endParaRPr>
          </a:p>
          <a:p>
            <a:pPr marL="109728" indent="0" fontAlgn="auto">
              <a:buClr>
                <a:schemeClr val="accent2">
                  <a:lumMod val="75000"/>
                </a:schemeClr>
              </a:buClr>
              <a:buSzPct val="100000"/>
              <a:buNone/>
            </a:pPr>
            <a:endParaRPr lang="en-US" sz="18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2668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295400"/>
            <a:ext cx="8229600" cy="4267200"/>
          </a:xfrm>
        </p:spPr>
        <p:txBody>
          <a:bodyPr>
            <a:noAutofit/>
          </a:bodyPr>
          <a:lstStyle/>
          <a:p>
            <a:pPr marL="347472" eaLnBrk="1" hangingPunct="1">
              <a:buClr>
                <a:schemeClr val="accent2">
                  <a:lumMod val="75000"/>
                </a:schemeClr>
              </a:buClr>
              <a:buSzPct val="100000"/>
              <a:buFont typeface="Arial" pitchFamily="34" charset="0"/>
              <a:buChar char="•"/>
              <a:defRPr/>
            </a:pP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  <a:cs typeface="Arial" pitchFamily="34" charset="0"/>
              </a:rPr>
              <a:t>Industry Experience</a:t>
            </a:r>
            <a:r>
              <a:rPr lang="en-US" sz="1800" b="0" dirty="0" smtClean="0">
                <a:solidFill>
                  <a:schemeClr val="accent2">
                    <a:lumMod val="75000"/>
                  </a:schemeClr>
                </a:solidFill>
                <a:cs typeface="Arial" pitchFamily="34" charset="0"/>
              </a:rPr>
              <a:t>- HRGi and FedMed have been in business since 1996 and 2000 respectively and are well-known by the provider community. This reputation is a significant contributor to our high rate of successful negotiations</a:t>
            </a:r>
          </a:p>
          <a:p>
            <a:pPr marL="347472" eaLnBrk="1" hangingPunct="1">
              <a:buClr>
                <a:schemeClr val="accent2">
                  <a:lumMod val="75000"/>
                </a:schemeClr>
              </a:buClr>
              <a:buSzPct val="100000"/>
              <a:buFont typeface="Arial" pitchFamily="34" charset="0"/>
              <a:buChar char="•"/>
              <a:defRPr/>
            </a:pP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  <a:cs typeface="Arial" pitchFamily="34" charset="0"/>
              </a:rPr>
              <a:t>Technology </a:t>
            </a:r>
            <a:r>
              <a:rPr lang="en-US" sz="1800" b="0" dirty="0" smtClean="0">
                <a:solidFill>
                  <a:schemeClr val="accent2">
                    <a:lumMod val="75000"/>
                  </a:schemeClr>
                </a:solidFill>
                <a:cs typeface="Arial" pitchFamily="34" charset="0"/>
              </a:rPr>
              <a:t>- </a:t>
            </a:r>
            <a:r>
              <a:rPr lang="en-US" sz="1800" b="0" dirty="0" err="1" smtClean="0">
                <a:solidFill>
                  <a:schemeClr val="accent2">
                    <a:lumMod val="75000"/>
                  </a:schemeClr>
                </a:solidFill>
                <a:cs typeface="Arial" pitchFamily="34" charset="0"/>
              </a:rPr>
              <a:t>HRGi’s</a:t>
            </a:r>
            <a:r>
              <a:rPr lang="en-US" sz="1800" b="0" dirty="0" smtClean="0">
                <a:solidFill>
                  <a:schemeClr val="accent2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en-US" sz="1800" b="0" i="1" dirty="0" err="1" smtClean="0">
                <a:solidFill>
                  <a:schemeClr val="accent2">
                    <a:lumMod val="75000"/>
                  </a:schemeClr>
                </a:solidFill>
                <a:cs typeface="Arial" pitchFamily="34" charset="0"/>
              </a:rPr>
              <a:t>Claim</a:t>
            </a:r>
            <a:r>
              <a:rPr lang="en-US" sz="1800" b="0" dirty="0" err="1" smtClean="0">
                <a:solidFill>
                  <a:schemeClr val="accent2">
                    <a:lumMod val="75000"/>
                  </a:schemeClr>
                </a:solidFill>
                <a:cs typeface="Arial" pitchFamily="34" charset="0"/>
              </a:rPr>
              <a:t>SAVE</a:t>
            </a:r>
            <a:r>
              <a:rPr lang="en-US" sz="1800" b="0" dirty="0" smtClean="0">
                <a:solidFill>
                  <a:schemeClr val="accent2">
                    <a:lumMod val="75000"/>
                  </a:schemeClr>
                </a:solidFill>
                <a:cs typeface="Arial" pitchFamily="34" charset="0"/>
              </a:rPr>
              <a:t> brings a strategic approach to cost containment strategy, identifying which claims have the greatest savings potential for negotiation, resulting in the most value for our clients</a:t>
            </a:r>
          </a:p>
          <a:p>
            <a:pPr marL="347472" eaLnBrk="1" hangingPunct="1">
              <a:buClr>
                <a:schemeClr val="accent2">
                  <a:lumMod val="75000"/>
                </a:schemeClr>
              </a:buClr>
              <a:buSzPct val="100000"/>
              <a:buFont typeface="Arial" pitchFamily="34" charset="0"/>
              <a:buChar char="•"/>
              <a:defRPr/>
            </a:pP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  <a:cs typeface="Arial" pitchFamily="34" charset="0"/>
              </a:rPr>
              <a:t>No Provider Pushback </a:t>
            </a:r>
            <a:r>
              <a:rPr lang="en-US" sz="1800" b="0" dirty="0" smtClean="0">
                <a:solidFill>
                  <a:schemeClr val="accent2">
                    <a:lumMod val="75000"/>
                  </a:schemeClr>
                </a:solidFill>
                <a:cs typeface="Arial" pitchFamily="34" charset="0"/>
              </a:rPr>
              <a:t>-  Digitized recordings retained for 7 years on every claim negotiated by </a:t>
            </a:r>
            <a:r>
              <a:rPr lang="en-US" sz="1800" b="0" dirty="0" err="1" smtClean="0">
                <a:solidFill>
                  <a:schemeClr val="accent2">
                    <a:lumMod val="75000"/>
                  </a:schemeClr>
                </a:solidFill>
                <a:cs typeface="Arial" pitchFamily="34" charset="0"/>
              </a:rPr>
              <a:t>HRGi</a:t>
            </a:r>
            <a:r>
              <a:rPr lang="en-US" sz="1800" b="0" dirty="0" smtClean="0">
                <a:solidFill>
                  <a:schemeClr val="accent2">
                    <a:lumMod val="75000"/>
                  </a:schemeClr>
                </a:solidFill>
                <a:cs typeface="Arial" pitchFamily="34" charset="0"/>
              </a:rPr>
              <a:t> ensure that our clients are adequately protected from potential provider disputes and litigation</a:t>
            </a:r>
          </a:p>
          <a:p>
            <a:pPr marL="347472" eaLnBrk="1" hangingPunct="1">
              <a:buClr>
                <a:schemeClr val="accent2">
                  <a:lumMod val="75000"/>
                </a:schemeClr>
              </a:buClr>
              <a:buSzPct val="100000"/>
              <a:buFont typeface="Arial" pitchFamily="34" charset="0"/>
              <a:buChar char="•"/>
              <a:defRPr/>
            </a:pP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  <a:cs typeface="Arial" pitchFamily="34" charset="0"/>
              </a:rPr>
              <a:t>Customer Service </a:t>
            </a:r>
            <a:r>
              <a:rPr lang="en-US" sz="1800" b="0" dirty="0" smtClean="0">
                <a:solidFill>
                  <a:schemeClr val="accent2">
                    <a:lumMod val="75000"/>
                  </a:schemeClr>
                </a:solidFill>
                <a:cs typeface="Arial" pitchFamily="34" charset="0"/>
              </a:rPr>
              <a:t>- Excellent customer service is a top priority for HRGi and FedMed.  In fact,  FedMed received the highest customer service satisfaction score ever awarded from Aetna’s NAP Division</a:t>
            </a:r>
          </a:p>
          <a:p>
            <a:pPr marL="347472" eaLnBrk="1" hangingPunct="1">
              <a:buClr>
                <a:schemeClr val="accent2">
                  <a:lumMod val="75000"/>
                </a:schemeClr>
              </a:buClr>
              <a:buSzPct val="100000"/>
              <a:buFont typeface="Arial" pitchFamily="34" charset="0"/>
              <a:buChar char="•"/>
              <a:defRPr/>
            </a:pP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  <a:cs typeface="Arial" pitchFamily="34" charset="0"/>
              </a:rPr>
              <a:t>Flexibility</a:t>
            </a:r>
            <a:r>
              <a:rPr lang="en-US" sz="1800" b="0" dirty="0" smtClean="0">
                <a:solidFill>
                  <a:schemeClr val="accent2">
                    <a:lumMod val="75000"/>
                  </a:schemeClr>
                </a:solidFill>
                <a:cs typeface="Arial" pitchFamily="34" charset="0"/>
              </a:rPr>
              <a:t> - Our system offers tremendous flexibility that allows us to customize cost containment solutions and processes on a client by client basis</a:t>
            </a:r>
          </a:p>
          <a:p>
            <a:pPr marL="347472" eaLnBrk="1" hangingPunct="1">
              <a:buClr>
                <a:schemeClr val="accent2">
                  <a:lumMod val="75000"/>
                </a:schemeClr>
              </a:buClr>
              <a:buSzPct val="100000"/>
              <a:buFont typeface="Arial" pitchFamily="34" charset="0"/>
              <a:buChar char="•"/>
              <a:defRPr/>
            </a:pP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  <a:cs typeface="Arial" pitchFamily="34" charset="0"/>
              </a:rPr>
              <a:t>Client References </a:t>
            </a:r>
            <a:r>
              <a:rPr lang="en-US" sz="1800" dirty="0" smtClean="0">
                <a:solidFill>
                  <a:schemeClr val="accent2">
                    <a:lumMod val="75000"/>
                  </a:schemeClr>
                </a:solidFill>
                <a:cs typeface="Arial" pitchFamily="34" charset="0"/>
              </a:rPr>
              <a:t>– Available upon request</a:t>
            </a:r>
            <a:endParaRPr lang="en-US" sz="1800" b="0" dirty="0" smtClean="0">
              <a:solidFill>
                <a:schemeClr val="accent2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28353"/>
            <a:ext cx="7772400" cy="13716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200" b="1" i="1" cap="none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Claim</a:t>
            </a:r>
            <a:r>
              <a:rPr lang="en-US" sz="3200" b="1" cap="none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SAVE</a:t>
            </a:r>
            <a:r>
              <a:rPr lang="en-US" sz="3200" b="1" cap="none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Summary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126606"/>
            <a:ext cx="1676400" cy="731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bluebar">
  <a:themeElements>
    <a:clrScheme name="">
      <a:dk1>
        <a:srgbClr val="4F5559"/>
      </a:dk1>
      <a:lt1>
        <a:srgbClr val="FFFFFF"/>
      </a:lt1>
      <a:dk2>
        <a:srgbClr val="000000"/>
      </a:dk2>
      <a:lt2>
        <a:srgbClr val="CF7600"/>
      </a:lt2>
      <a:accent1>
        <a:srgbClr val="003366"/>
      </a:accent1>
      <a:accent2>
        <a:srgbClr val="4F8D97"/>
      </a:accent2>
      <a:accent3>
        <a:srgbClr val="FFFFFF"/>
      </a:accent3>
      <a:accent4>
        <a:srgbClr val="42474B"/>
      </a:accent4>
      <a:accent5>
        <a:srgbClr val="AAADB8"/>
      </a:accent5>
      <a:accent6>
        <a:srgbClr val="477F88"/>
      </a:accent6>
      <a:hlink>
        <a:srgbClr val="D84519"/>
      </a:hlink>
      <a:folHlink>
        <a:srgbClr val="FDC745"/>
      </a:folHlink>
    </a:clrScheme>
    <a:fontScheme name="bluebar">
      <a:majorFont>
        <a:latin typeface="Arial"/>
        <a:ea typeface=""/>
        <a:cs typeface="Times New Roman"/>
      </a:majorFont>
      <a:minorFont>
        <a:latin typeface="Arial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lnDef>
  </a:objectDefaults>
  <a:extraClrSchemeLst>
    <a:extraClrScheme>
      <a:clrScheme name="bluebar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bar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bar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bar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ba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ba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ba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oncourse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omposit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856</Words>
  <Application>Microsoft Office PowerPoint</Application>
  <PresentationFormat>On-screen Show (4:3)</PresentationFormat>
  <Paragraphs>55</Paragraphs>
  <Slides>8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bluebar</vt:lpstr>
      <vt:lpstr>Concourse</vt:lpstr>
      <vt:lpstr>   ClaimSAVE</vt:lpstr>
      <vt:lpstr>FedMed/HRGi</vt:lpstr>
      <vt:lpstr>Fee Negotiation Highlights</vt:lpstr>
      <vt:lpstr>Fee Negotiation Highlights</vt:lpstr>
      <vt:lpstr>Fee Negotiation Highlights</vt:lpstr>
      <vt:lpstr>Protection from Provider Pushback and Litigation</vt:lpstr>
      <vt:lpstr>Supplemental Wrap Networks</vt:lpstr>
      <vt:lpstr>ClaimSAVE 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2013-09-25T14:25:21Z</dcterms:created>
  <dcterms:modified xsi:type="dcterms:W3CDTF">2014-06-06T15:19:31Z</dcterms:modified>
</cp:coreProperties>
</file>